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1" r:id="rId2"/>
    <p:sldId id="292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293" r:id="rId17"/>
    <p:sldId id="299" r:id="rId18"/>
    <p:sldId id="294" r:id="rId19"/>
    <p:sldId id="295" r:id="rId20"/>
    <p:sldId id="298" r:id="rId21"/>
    <p:sldId id="296" r:id="rId22"/>
    <p:sldId id="297" r:id="rId23"/>
    <p:sldId id="313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66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109" d="100"/>
          <a:sy n="109" d="100"/>
        </p:scale>
        <p:origin x="46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EA861F-AEB7-43BF-8CF8-E2ED8324B9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53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07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6083" name="Rectangle 307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6084" name="Rectangle 307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307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6" name="Rectangle 3078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6087" name="Rectangle 3079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A74B50-9974-4790-8ED5-A391BC2823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5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4B50-9974-4790-8ED5-A391BC2823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04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4B50-9974-4790-8ED5-A391BC28232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627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4B50-9974-4790-8ED5-A391BC28232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347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4B50-9974-4790-8ED5-A391BC28232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34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4B50-9974-4790-8ED5-A391BC28232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493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4B50-9974-4790-8ED5-A391BC28232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724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4B50-9974-4790-8ED5-A391BC28232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111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4B50-9974-4790-8ED5-A391BC28232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83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4B50-9974-4790-8ED5-A391BC28232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43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4B50-9974-4790-8ED5-A391BC28232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64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4B50-9974-4790-8ED5-A391BC282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57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4B50-9974-4790-8ED5-A391BC28232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41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4B50-9974-4790-8ED5-A391BC28232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992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4B50-9974-4790-8ED5-A391BC28232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47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4B50-9974-4790-8ED5-A391BC28232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42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4B50-9974-4790-8ED5-A391BC28232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89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BF2E40-52D5-48EB-9F04-D0B62B0ECD06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9B291-109A-4152-9CD3-67B26D89B9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3BEA55-7DE3-4826-98DA-59872935A7F5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90C2E-D82D-453F-B2C2-44AAC86085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46D4C5-911E-4BEB-806D-BF0C72E7AE15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6C6D8-FAB9-4179-940B-993CB0AEC1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5638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7EDF402-EE86-4026-A2DC-E93E79BEA4A3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695AC55-4AFA-4F9C-BCC4-9C4E5F2CA4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5638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669A9F8-1235-4D19-89F8-9754AF1B3723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02C9D54-837D-4325-9069-BDD5D2AECA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F8392D-7BAB-4F34-8FBA-DAF464A5F3D2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269CA-2B95-43C7-8828-04F3ED9873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D7EEF7-0BCC-46F3-94A6-BAA71958201D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CD533-5D21-4CCA-94C9-F256B6C0D4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9B5E6B-32EE-4043-B061-9597AA3D4FC7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4C68E-BC53-47DB-BD83-EABFD31A71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72CB9E-0155-4511-A782-3FADC269DA21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1F46C-C8C9-412C-BF78-1FCAC9C728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958A3E-0F28-4A28-89BD-94C546916D97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CED21-C7EE-42B1-B109-3D06AE65E8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3C492E-3989-4B95-8593-11F83C303A39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F3871-CE65-47D6-9B43-AF8AD95316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0D5866-37E1-400E-A0D8-ADF7078E7068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18C1F-FDC5-4653-A04D-BF0BFA72F0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3956C1-DB0D-4D39-BB95-4EF753C844CD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3378C-E59D-4814-B056-24D80B2817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6096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DEA8C0A-4D3D-4612-978E-791A4C67ABD5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C6C7CF1-3FFA-4A1C-A078-D1F0D3DFEB25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C:\Documents and Settings\Dr. Joel W. Phillips\My Documents\My Pictures\DR_logo.jp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09600" y="304800"/>
            <a:ext cx="1905000" cy="1489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2133600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/>
            </a:r>
            <a:br>
              <a:rPr lang="en-US" altLang="en-US" sz="4800" dirty="0" smtClean="0"/>
            </a:br>
            <a:r>
              <a:rPr lang="en-US" altLang="en-US" sz="4800" dirty="0"/>
              <a:t/>
            </a:r>
            <a:br>
              <a:rPr lang="en-US" altLang="en-US" sz="4800" dirty="0"/>
            </a:br>
            <a:r>
              <a:rPr lang="en-US" altLang="en-US" sz="4800" dirty="0" smtClean="0"/>
              <a:t>Oklahoma Disaster Relief Feeding Unit</a:t>
            </a:r>
            <a:r>
              <a:rPr lang="en-US" altLang="en-US" sz="4000" dirty="0" smtClean="0"/>
              <a:t> </a:t>
            </a:r>
            <a:br>
              <a:rPr lang="en-US" altLang="en-US" sz="4000" dirty="0" smtClean="0"/>
            </a:b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4000" dirty="0" smtClean="0"/>
              <a:t>Areas of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195773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B5145-90AA-44D9-BFF6-6962F21C9098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2014-4FF1-4211-8280-E2E6A4EC7B47}" type="slidenum">
              <a:rPr lang="en-US"/>
              <a:pPr/>
              <a:t>10</a:t>
            </a:fld>
            <a:endParaRPr lang="en-US"/>
          </a:p>
        </p:txBody>
      </p:sp>
      <p:pic>
        <p:nvPicPr>
          <p:cNvPr id="48130" name="Picture 2" descr="C:\Program Files\Microsoft Office\Clipart\standard\stddir1\BD06603_.WM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1981200"/>
            <a:ext cx="3767138" cy="4114800"/>
          </a:xfrm>
        </p:spPr>
      </p:pic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Hand Washing Stations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657600" y="2133600"/>
            <a:ext cx="5257800" cy="4724400"/>
          </a:xfrm>
        </p:spPr>
        <p:txBody>
          <a:bodyPr/>
          <a:lstStyle/>
          <a:p>
            <a:r>
              <a:rPr lang="en-US" sz="2800"/>
              <a:t>Part of sanitation area on all trailers</a:t>
            </a:r>
          </a:p>
          <a:p>
            <a:r>
              <a:rPr lang="en-US" sz="2800"/>
              <a:t>Consists of:</a:t>
            </a:r>
          </a:p>
          <a:p>
            <a:pPr lvl="1"/>
            <a:r>
              <a:rPr lang="en-US" sz="2400"/>
              <a:t>Bucket of soapy water for washing</a:t>
            </a:r>
          </a:p>
          <a:p>
            <a:pPr lvl="1"/>
            <a:r>
              <a:rPr lang="en-US" sz="2400"/>
              <a:t>Tub of bleach water for final rinse</a:t>
            </a:r>
          </a:p>
          <a:p>
            <a:pPr lvl="1"/>
            <a:r>
              <a:rPr lang="en-US" sz="2400"/>
              <a:t>Let hands air dry</a:t>
            </a:r>
          </a:p>
          <a:p>
            <a:r>
              <a:rPr lang="en-US" sz="2800"/>
              <a:t>Health inspectors will ask to see hand washing area</a:t>
            </a:r>
          </a:p>
        </p:txBody>
      </p:sp>
    </p:spTree>
    <p:extLst>
      <p:ext uri="{BB962C8B-B14F-4D97-AF65-F5344CB8AC3E}">
        <p14:creationId xmlns:p14="http://schemas.microsoft.com/office/powerpoint/2010/main" val="1397629041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3129-B331-466D-9835-4F57B8C9B148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91C67-C96E-4F2B-8670-D900D85B9D5C}" type="slidenum">
              <a:rPr lang="en-US"/>
              <a:pPr/>
              <a:t>11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Wearing Gloves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4495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It is Important to wear disposable plastic gloves!</a:t>
            </a:r>
          </a:p>
          <a:p>
            <a:pPr>
              <a:lnSpc>
                <a:spcPct val="90000"/>
              </a:lnSpc>
            </a:pPr>
            <a:r>
              <a:rPr lang="en-US" sz="2800"/>
              <a:t>Wear gloves over clean washed hands</a:t>
            </a:r>
          </a:p>
          <a:p>
            <a:pPr>
              <a:lnSpc>
                <a:spcPct val="90000"/>
              </a:lnSpc>
            </a:pPr>
            <a:r>
              <a:rPr lang="en-US" sz="2800"/>
              <a:t>Especially needed if serving or handing food Never wear plastic gloves near heat source</a:t>
            </a:r>
          </a:p>
          <a:p>
            <a:pPr>
              <a:lnSpc>
                <a:spcPct val="90000"/>
              </a:lnSpc>
            </a:pPr>
            <a:r>
              <a:rPr lang="en-US" sz="2800"/>
              <a:t>Bacteria grows in hot wet (perspiration) gloves.</a:t>
            </a:r>
          </a:p>
        </p:txBody>
      </p:sp>
      <p:pic>
        <p:nvPicPr>
          <p:cNvPr id="10248" name="Picture 8" descr="C:\Program Files\Microsoft Office\Clipart\standard\stddir3\IN00402_.wmf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876800" y="2743200"/>
            <a:ext cx="3810000" cy="2571750"/>
          </a:xfrm>
        </p:spPr>
      </p:pic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810000" y="1447800"/>
            <a:ext cx="405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/>
              <a:t>(show how to put on gloves)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62226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1F34F-4030-46C3-9021-60EC09527C29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2FD6-E23A-4B56-BC9D-DC376E83632F}" type="slidenum">
              <a:rPr lang="en-US"/>
              <a:pPr/>
              <a:t>12</a:t>
            </a:fld>
            <a:endParaRPr lang="en-US"/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2041525" y="2632075"/>
            <a:ext cx="3152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Keep your head covered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2346325" y="3317875"/>
            <a:ext cx="801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- Hat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362200" y="3886200"/>
            <a:ext cx="1419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- Hair Net</a:t>
            </a:r>
          </a:p>
        </p:txBody>
      </p:sp>
    </p:spTree>
    <p:extLst>
      <p:ext uri="{BB962C8B-B14F-4D97-AF65-F5344CB8AC3E}">
        <p14:creationId xmlns:p14="http://schemas.microsoft.com/office/powerpoint/2010/main" val="1905240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3446-F23D-4423-B82B-83A20676DEE2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AEB7-2A4D-4320-8C4E-547EB934F48D}" type="slidenum">
              <a:rPr lang="en-US"/>
              <a:pPr/>
              <a:t>13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304800"/>
            <a:ext cx="5638800" cy="1143000"/>
          </a:xfrm>
        </p:spPr>
        <p:txBody>
          <a:bodyPr/>
          <a:lstStyle/>
          <a:p>
            <a:r>
              <a:rPr lang="en-US"/>
              <a:t>Thermometers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524000"/>
            <a:ext cx="4038600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Use Thermometers to make sure of proper food temperatures</a:t>
            </a:r>
          </a:p>
          <a:p>
            <a:pPr>
              <a:lnSpc>
                <a:spcPct val="90000"/>
              </a:lnSpc>
            </a:pPr>
            <a:r>
              <a:rPr lang="en-US" sz="2400"/>
              <a:t>It is crucial to keep track of the foods’ temperature while it is stored, prepared and served</a:t>
            </a:r>
          </a:p>
          <a:p>
            <a:pPr>
              <a:lnSpc>
                <a:spcPct val="90000"/>
              </a:lnSpc>
            </a:pPr>
            <a:r>
              <a:rPr lang="en-US" sz="2400"/>
              <a:t>Use thermometers designed for food usage</a:t>
            </a:r>
          </a:p>
          <a:p>
            <a:pPr>
              <a:lnSpc>
                <a:spcPct val="90000"/>
              </a:lnSpc>
            </a:pPr>
            <a:r>
              <a:rPr lang="en-US" sz="2400"/>
              <a:t>Small loop at top of holder allows user to hold thermometer away from hand.</a:t>
            </a:r>
          </a:p>
          <a:p>
            <a:pPr>
              <a:lnSpc>
                <a:spcPct val="90000"/>
              </a:lnSpc>
            </a:pPr>
            <a:endParaRPr lang="en-US" sz="2400">
              <a:solidFill>
                <a:srgbClr val="FF0000"/>
              </a:solidFill>
            </a:endParaRPr>
          </a:p>
        </p:txBody>
      </p:sp>
      <p:pic>
        <p:nvPicPr>
          <p:cNvPr id="12293" name="Picture 5" descr="C:\Program Files\Microsoft Office\Clipart\standard\stddir3\NA00844_.wm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5800" y="2703513"/>
            <a:ext cx="3810000" cy="2668587"/>
          </a:xfrm>
        </p:spPr>
      </p:pic>
    </p:spTree>
    <p:extLst>
      <p:ext uri="{BB962C8B-B14F-4D97-AF65-F5344CB8AC3E}">
        <p14:creationId xmlns:p14="http://schemas.microsoft.com/office/powerpoint/2010/main" val="1609703547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DBE5-A14B-45B8-89AA-07A36691E648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2949-BD3D-4ADE-B2FD-98990CE97502}" type="slidenum">
              <a:rPr lang="en-US"/>
              <a:pPr/>
              <a:t>14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457200"/>
            <a:ext cx="5638800" cy="11430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DANGER ZONE!!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514600" y="2667000"/>
            <a:ext cx="3810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FOODS BETWEEN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524000" y="4114800"/>
            <a:ext cx="752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</a:rPr>
              <a:t>40</a:t>
            </a:r>
            <a:r>
              <a:rPr lang="en-US" sz="3200" b="1">
                <a:solidFill>
                  <a:schemeClr val="accent2"/>
                </a:solidFill>
                <a:cs typeface="Times New Roman" charset="0"/>
              </a:rPr>
              <a:t>°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6286500" y="4152900"/>
            <a:ext cx="955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cs typeface="Times New Roman" charset="0"/>
              </a:rPr>
              <a:t>140°</a:t>
            </a:r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1219200" y="4800600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1981200" y="5105400"/>
            <a:ext cx="548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When in Doubt Throw it out!!!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3733800" y="40386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1"/>
                </a:solidFill>
              </a:rPr>
              <a:t>4 hrs</a:t>
            </a:r>
          </a:p>
        </p:txBody>
      </p:sp>
      <p:sp>
        <p:nvSpPr>
          <p:cNvPr id="13326" name="AutoShape 14"/>
          <p:cNvSpPr>
            <a:spLocks noChangeArrowheads="1"/>
          </p:cNvSpPr>
          <p:nvPr/>
        </p:nvSpPr>
        <p:spPr bwMode="auto">
          <a:xfrm>
            <a:off x="2590800" y="4191000"/>
            <a:ext cx="685800" cy="381000"/>
          </a:xfrm>
          <a:prstGeom prst="leftArrow">
            <a:avLst>
              <a:gd name="adj1" fmla="val 50000"/>
              <a:gd name="adj2" fmla="val 4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AutoShape 15"/>
          <p:cNvSpPr>
            <a:spLocks noChangeArrowheads="1"/>
          </p:cNvSpPr>
          <p:nvPr/>
        </p:nvSpPr>
        <p:spPr bwMode="auto">
          <a:xfrm rot="-10768933">
            <a:off x="5181600" y="4191000"/>
            <a:ext cx="685800" cy="381000"/>
          </a:xfrm>
          <a:prstGeom prst="leftArrow">
            <a:avLst>
              <a:gd name="adj1" fmla="val 50000"/>
              <a:gd name="adj2" fmla="val 5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533400" y="59436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Rule of 4’s: Between </a:t>
            </a:r>
            <a:r>
              <a:rPr lang="en-US" sz="2800">
                <a:solidFill>
                  <a:schemeClr val="accent2"/>
                </a:solidFill>
              </a:rPr>
              <a:t>40</a:t>
            </a:r>
            <a:r>
              <a:rPr lang="en-US" sz="2800">
                <a:solidFill>
                  <a:schemeClr val="accent2"/>
                </a:solidFill>
                <a:cs typeface="Times New Roman" charset="0"/>
              </a:rPr>
              <a:t>°</a:t>
            </a:r>
            <a:r>
              <a:rPr lang="en-US" sz="2800">
                <a:cs typeface="Times New Roman" charset="0"/>
              </a:rPr>
              <a:t> and </a:t>
            </a:r>
            <a:r>
              <a:rPr lang="en-US" sz="2800">
                <a:solidFill>
                  <a:srgbClr val="FF0000"/>
                </a:solidFill>
                <a:cs typeface="Times New Roman" charset="0"/>
              </a:rPr>
              <a:t>140°</a:t>
            </a:r>
            <a:r>
              <a:rPr lang="en-US" sz="2800">
                <a:cs typeface="Times New Roman" charset="0"/>
              </a:rPr>
              <a:t> for </a:t>
            </a:r>
            <a:r>
              <a:rPr lang="en-US" sz="2800">
                <a:solidFill>
                  <a:schemeClr val="accent1"/>
                </a:solidFill>
                <a:cs typeface="Times New Roman" charset="0"/>
              </a:rPr>
              <a:t>4</a:t>
            </a:r>
            <a:r>
              <a:rPr lang="en-US" sz="2800">
                <a:cs typeface="Times New Roman" charset="0"/>
              </a:rPr>
              <a:t> hrs –</a:t>
            </a:r>
            <a:r>
              <a:rPr lang="en-US" sz="2800">
                <a:solidFill>
                  <a:srgbClr val="FF0000"/>
                </a:solidFill>
                <a:cs typeface="Times New Roman" charset="0"/>
              </a:rPr>
              <a:t>Forget it!!!</a:t>
            </a:r>
            <a:endParaRPr lang="en-US" sz="2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59966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utoUpdateAnimBg="0"/>
      <p:bldP spid="13320" grpId="0" autoUpdateAnimBg="0"/>
      <p:bldP spid="13321" grpId="0" autoUpdateAnimBg="0"/>
      <p:bldP spid="13323" grpId="0" animBg="1"/>
      <p:bldP spid="13324" grpId="0" autoUpdateAnimBg="0"/>
      <p:bldP spid="13325" grpId="0" autoUpdateAnimBg="0"/>
      <p:bldP spid="13326" grpId="0" animBg="1"/>
      <p:bldP spid="13327" grpId="0" animBg="1"/>
      <p:bldP spid="13329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BA95E-0F22-447B-B7AE-29372860CDE7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788D-7101-4A88-9D2F-B5FD78A04F82}" type="slidenum">
              <a:rPr lang="en-US"/>
              <a:pPr/>
              <a:t>15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Cambros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Insulated container to carry food</a:t>
            </a:r>
          </a:p>
          <a:p>
            <a:pPr>
              <a:lnSpc>
                <a:spcPct val="90000"/>
              </a:lnSpc>
            </a:pPr>
            <a:r>
              <a:rPr lang="en-US" sz="2800"/>
              <a:t>Use liners</a:t>
            </a:r>
          </a:p>
          <a:p>
            <a:pPr>
              <a:lnSpc>
                <a:spcPct val="90000"/>
              </a:lnSpc>
            </a:pPr>
            <a:r>
              <a:rPr lang="en-US" sz="2800"/>
              <a:t>Label Top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Meat, Vegetable, Fruit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Time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Temperature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Number of Servings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Route number</a:t>
            </a:r>
          </a:p>
          <a:p>
            <a:pPr>
              <a:lnSpc>
                <a:spcPct val="90000"/>
              </a:lnSpc>
            </a:pPr>
            <a:r>
              <a:rPr lang="en-US" sz="2800"/>
              <a:t>Keep closed</a:t>
            </a:r>
          </a:p>
          <a:p>
            <a:pPr>
              <a:lnSpc>
                <a:spcPct val="90000"/>
              </a:lnSpc>
            </a:pPr>
            <a:r>
              <a:rPr lang="en-US" sz="2800"/>
              <a:t>Keep clean cambros off the ground (on Pallets) </a:t>
            </a:r>
          </a:p>
        </p:txBody>
      </p:sp>
    </p:spTree>
    <p:extLst>
      <p:ext uri="{BB962C8B-B14F-4D97-AF65-F5344CB8AC3E}">
        <p14:creationId xmlns:p14="http://schemas.microsoft.com/office/powerpoint/2010/main" val="4222947282"/>
      </p:ext>
    </p:extLst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5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5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5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5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305800" cy="1401762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Areas of Responsibility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r>
              <a:rPr lang="en-US" altLang="en-US" sz="3600" dirty="0" smtClean="0"/>
              <a:t>Cook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Prepare and organize cooking area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Determine Menus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Prepare Food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Ensure All Food Handling Guidelines Are Followed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Maintain Safety and Cleanliness of Cooking Area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Store and Secure all Food Preparation Equipment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6507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1D02E-E25B-4252-985F-CD9AEF2E5F46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A79AD-F423-41EC-B168-624C728D7FA0}" type="slidenum">
              <a:rPr lang="en-US"/>
              <a:pPr/>
              <a:t>17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>
                <a:solidFill>
                  <a:schemeClr val="accent2"/>
                </a:solidFill>
              </a:rPr>
              <a:t>Remember!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981200"/>
            <a:ext cx="40386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3600">
                <a:solidFill>
                  <a:schemeClr val="accent2"/>
                </a:solidFill>
              </a:rPr>
              <a:t>All food Handlers must observe the health department regulations of the community in which they are operating!</a:t>
            </a:r>
          </a:p>
        </p:txBody>
      </p:sp>
      <p:pic>
        <p:nvPicPr>
          <p:cNvPr id="3077" name="Picture 5" descr="C:\Program Files\Microsoft Office\Clipart\standard\stddir1\BD05121_.WM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5800" y="2170113"/>
            <a:ext cx="3810000" cy="3735387"/>
          </a:xfrm>
        </p:spPr>
      </p:pic>
    </p:spTree>
    <p:extLst>
      <p:ext uri="{BB962C8B-B14F-4D97-AF65-F5344CB8AC3E}">
        <p14:creationId xmlns:p14="http://schemas.microsoft.com/office/powerpoint/2010/main" val="4269669683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6" grpId="0" build="p" autoUpdateAnimBg="0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Areas of Responsibility </a:t>
            </a:r>
            <a:br>
              <a:rPr lang="en-US" altLang="en-US" sz="4000" smtClean="0"/>
            </a:br>
            <a:r>
              <a:rPr lang="en-US" altLang="en-US" sz="3600" smtClean="0"/>
              <a:t>Line Serving/ERV Service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Ensure All Food Handling Guidelines Are Followed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Determine Serving Line and/or ERV Service Location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Organize Area for Efficiency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Serve Meals in Serving Line and/or Maintain ERV Requirements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Maintain Cleanliness and Safety of Area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Secure Serving Supplies from Storage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Maintain Count of Meals Served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</p:spTree>
    <p:extLst>
      <p:ext uri="{BB962C8B-B14F-4D97-AF65-F5344CB8AC3E}">
        <p14:creationId xmlns:p14="http://schemas.microsoft.com/office/powerpoint/2010/main" val="185727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Areas of Responsibility </a:t>
            </a:r>
            <a:br>
              <a:rPr lang="en-US" altLang="en-US" sz="4000" smtClean="0"/>
            </a:br>
            <a:r>
              <a:rPr lang="en-US" altLang="en-US" sz="3600" smtClean="0"/>
              <a:t>Sanitation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Determine Proper Location</a:t>
            </a:r>
          </a:p>
          <a:p>
            <a:pPr eaLnBrk="1" hangingPunct="1"/>
            <a:r>
              <a:rPr lang="en-US" altLang="en-US" smtClean="0"/>
              <a:t>Unload and Set up Equipment</a:t>
            </a:r>
          </a:p>
          <a:p>
            <a:pPr eaLnBrk="1" hangingPunct="1"/>
            <a:r>
              <a:rPr lang="en-US" altLang="en-US" smtClean="0"/>
              <a:t>Be Knowledgeable on Proper Use of Equipment and Local Health Regulations</a:t>
            </a:r>
          </a:p>
          <a:p>
            <a:pPr eaLnBrk="1" hangingPunct="1"/>
            <a:r>
              <a:rPr lang="en-US" altLang="en-US" smtClean="0"/>
              <a:t>Maintain Safety and Cleanliness of Area</a:t>
            </a:r>
          </a:p>
          <a:p>
            <a:pPr eaLnBrk="1" hangingPunct="1"/>
            <a:r>
              <a:rPr lang="en-US" altLang="en-US" smtClean="0"/>
              <a:t>Wash and Sanitize all Utensils and Containers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6514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Feeding Unit</a:t>
            </a:r>
            <a:br>
              <a:rPr lang="en-US" altLang="en-US" sz="4000" smtClean="0"/>
            </a:br>
            <a:r>
              <a:rPr lang="en-US" altLang="en-US" sz="3600" smtClean="0"/>
              <a:t>Areas of Responsibility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Cook</a:t>
            </a:r>
          </a:p>
          <a:p>
            <a:pPr eaLnBrk="1" hangingPunct="1"/>
            <a:r>
              <a:rPr lang="en-US" altLang="en-US" smtClean="0"/>
              <a:t>Line Serving</a:t>
            </a:r>
          </a:p>
          <a:p>
            <a:pPr eaLnBrk="1" hangingPunct="1"/>
            <a:r>
              <a:rPr lang="en-US" altLang="en-US" smtClean="0"/>
              <a:t>Sanitation</a:t>
            </a:r>
          </a:p>
          <a:p>
            <a:pPr eaLnBrk="1" hangingPunct="1"/>
            <a:r>
              <a:rPr lang="en-US" altLang="en-US" smtClean="0"/>
              <a:t>Stock and Warehouse</a:t>
            </a:r>
          </a:p>
          <a:p>
            <a:pPr eaLnBrk="1" hangingPunct="1"/>
            <a:r>
              <a:rPr lang="en-US" altLang="en-US" smtClean="0"/>
              <a:t>Maintenance</a:t>
            </a:r>
          </a:p>
        </p:txBody>
      </p:sp>
    </p:spTree>
    <p:extLst>
      <p:ext uri="{BB962C8B-B14F-4D97-AF65-F5344CB8AC3E}">
        <p14:creationId xmlns:p14="http://schemas.microsoft.com/office/powerpoint/2010/main" val="284653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19D35-FF69-42D5-AEC4-D7B676DDAB6A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CEE6-6B60-4A54-8F0B-1B7BE15F5BE6}" type="slidenum">
              <a:rPr lang="en-US"/>
              <a:pPr/>
              <a:t>20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Cleaning &amp; Sanitizing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800"/>
              <a:t>Three Step Process</a:t>
            </a:r>
          </a:p>
          <a:p>
            <a:pPr lvl="1"/>
            <a:r>
              <a:rPr lang="en-US" sz="2400"/>
              <a:t>Wash</a:t>
            </a:r>
          </a:p>
          <a:p>
            <a:pPr lvl="1"/>
            <a:r>
              <a:rPr lang="en-US" sz="2400"/>
              <a:t>Rinse</a:t>
            </a:r>
          </a:p>
          <a:p>
            <a:pPr lvl="1"/>
            <a:r>
              <a:rPr lang="en-US" sz="2400"/>
              <a:t>Sanitize</a:t>
            </a:r>
          </a:p>
          <a:p>
            <a:r>
              <a:rPr lang="en-US" sz="2800"/>
              <a:t>Wash – 110</a:t>
            </a:r>
            <a:r>
              <a:rPr lang="en-US" sz="2800">
                <a:cs typeface="Times New Roman" charset="0"/>
              </a:rPr>
              <a:t>°</a:t>
            </a:r>
            <a:r>
              <a:rPr lang="en-US" sz="2800"/>
              <a:t> – 180</a:t>
            </a:r>
            <a:r>
              <a:rPr lang="en-US" sz="2800">
                <a:cs typeface="Times New Roman" charset="0"/>
              </a:rPr>
              <a:t>°</a:t>
            </a:r>
            <a:endParaRPr lang="en-US" sz="2800"/>
          </a:p>
          <a:p>
            <a:r>
              <a:rPr lang="en-US" sz="2800"/>
              <a:t>Rinse – 110</a:t>
            </a:r>
            <a:r>
              <a:rPr lang="en-US" sz="2800">
                <a:cs typeface="Times New Roman" charset="0"/>
              </a:rPr>
              <a:t>°</a:t>
            </a:r>
            <a:r>
              <a:rPr lang="en-US" sz="2800"/>
              <a:t> – 180</a:t>
            </a:r>
            <a:r>
              <a:rPr lang="en-US" sz="2800">
                <a:cs typeface="Times New Roman" charset="0"/>
              </a:rPr>
              <a:t>°</a:t>
            </a:r>
            <a:endParaRPr lang="en-US" sz="2800"/>
          </a:p>
          <a:p>
            <a:r>
              <a:rPr lang="en-US" sz="2800"/>
              <a:t>Sanitize – 70</a:t>
            </a:r>
            <a:r>
              <a:rPr lang="en-US" sz="2800" baseline="30000"/>
              <a:t>o</a:t>
            </a:r>
            <a:r>
              <a:rPr lang="en-US" sz="2800"/>
              <a:t> - 100</a:t>
            </a:r>
            <a:r>
              <a:rPr lang="en-US" sz="2800">
                <a:cs typeface="Times New Roman" charset="0"/>
              </a:rPr>
              <a:t>°</a:t>
            </a:r>
            <a:r>
              <a:rPr lang="en-US" sz="2800"/>
              <a:t> .</a:t>
            </a:r>
          </a:p>
          <a:p>
            <a:r>
              <a:rPr lang="en-US" sz="2800"/>
              <a:t>Air Dry</a:t>
            </a:r>
          </a:p>
        </p:txBody>
      </p:sp>
      <p:pic>
        <p:nvPicPr>
          <p:cNvPr id="33796" name="Picture 4" descr="C:\Program Files\Microsoft Office\Clipart\standard\stddir3\HH00818_.wm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5800" y="3265488"/>
            <a:ext cx="3810000" cy="1544637"/>
          </a:xfrm>
        </p:spPr>
      </p:pic>
    </p:spTree>
    <p:extLst>
      <p:ext uri="{BB962C8B-B14F-4D97-AF65-F5344CB8AC3E}">
        <p14:creationId xmlns:p14="http://schemas.microsoft.com/office/powerpoint/2010/main" val="366403067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Areas of Responsibility </a:t>
            </a:r>
            <a:br>
              <a:rPr lang="en-US" altLang="en-US" sz="4000" smtClean="0"/>
            </a:br>
            <a:r>
              <a:rPr lang="en-US" altLang="en-US" sz="3600" smtClean="0"/>
              <a:t>Stock and Warehouse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Check Beginning Inventory</a:t>
            </a:r>
          </a:p>
          <a:p>
            <a:pPr eaLnBrk="1" hangingPunct="1"/>
            <a:r>
              <a:rPr lang="en-US" altLang="en-US" smtClean="0"/>
              <a:t>Prepare and Organize Warehouse Area</a:t>
            </a:r>
          </a:p>
          <a:p>
            <a:pPr eaLnBrk="1" hangingPunct="1"/>
            <a:r>
              <a:rPr lang="en-US" altLang="en-US" smtClean="0"/>
              <a:t>Maintain Cleanliness and Safety</a:t>
            </a:r>
          </a:p>
          <a:p>
            <a:pPr eaLnBrk="1" hangingPunct="1"/>
            <a:r>
              <a:rPr lang="en-US" altLang="en-US" smtClean="0"/>
              <a:t>Maintain a Current Inventory List and Notify Unit Director When Stock Needs to be Ordered</a:t>
            </a:r>
          </a:p>
          <a:p>
            <a:pPr eaLnBrk="1" hangingPunct="1"/>
            <a:r>
              <a:rPr lang="en-US" altLang="en-US" smtClean="0"/>
              <a:t>Maintain Bulk Food Services if Needed</a:t>
            </a:r>
          </a:p>
          <a:p>
            <a:pPr eaLnBrk="1" hangingPunct="1"/>
            <a:r>
              <a:rPr lang="en-US" altLang="en-US" smtClean="0"/>
              <a:t>Maintain Inventory of Equipment in Barn</a:t>
            </a:r>
          </a:p>
        </p:txBody>
      </p:sp>
    </p:spTree>
    <p:extLst>
      <p:ext uri="{BB962C8B-B14F-4D97-AF65-F5344CB8AC3E}">
        <p14:creationId xmlns:p14="http://schemas.microsoft.com/office/powerpoint/2010/main" val="275024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Areas of Responsibility </a:t>
            </a:r>
            <a:br>
              <a:rPr lang="en-US" altLang="en-US" sz="4000" smtClean="0"/>
            </a:br>
            <a:r>
              <a:rPr lang="en-US" altLang="en-US" sz="3600" smtClean="0"/>
              <a:t>Maintenance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Responsible For Setting Up and Maintaining All Equipment on Unit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Connect Electricity Supply to Trailer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Set Up All Cooking Equipment and Ensure it Stays in Safe Working Order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Maintains All Propane Connections to Ensure Safety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Supervise All Fueling Activities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Set Up and Maintain Refuse and Garbage Disposal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</p:spTree>
    <p:extLst>
      <p:ext uri="{BB962C8B-B14F-4D97-AF65-F5344CB8AC3E}">
        <p14:creationId xmlns:p14="http://schemas.microsoft.com/office/powerpoint/2010/main" val="51809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6EF2-4FD2-4D24-B404-83C28FBA726F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C641-46A9-4364-B98D-AD019EDF79BF}" type="slidenum">
              <a:rPr lang="en-US"/>
              <a:pPr/>
              <a:t>23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/>
              <a:t>Questions</a:t>
            </a:r>
          </a:p>
        </p:txBody>
      </p:sp>
      <p:pic>
        <p:nvPicPr>
          <p:cNvPr id="24581" name="Picture 5" descr="C:\Program Files\Common Files\Microsoft Shared\Clipart\cagcat50\BD00028_.WMF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743200" y="2438400"/>
            <a:ext cx="3810000" cy="3732213"/>
          </a:xfrm>
        </p:spPr>
      </p:pic>
    </p:spTree>
    <p:extLst>
      <p:ext uri="{BB962C8B-B14F-4D97-AF65-F5344CB8AC3E}">
        <p14:creationId xmlns:p14="http://schemas.microsoft.com/office/powerpoint/2010/main" val="224969875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791D-6628-451D-8FCB-D8E19F6E233A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8F242-D92F-4F00-B97B-37C01791A8E2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533400"/>
            <a:ext cx="5638800" cy="1143000"/>
          </a:xfrm>
        </p:spPr>
        <p:txBody>
          <a:bodyPr/>
          <a:lstStyle/>
          <a:p>
            <a:r>
              <a:rPr lang="en-US"/>
              <a:t>5 Basic Activities in Safe Food Handling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Personal Hygiene</a:t>
            </a:r>
          </a:p>
          <a:p>
            <a:r>
              <a:rPr lang="en-US" sz="2800"/>
              <a:t>Using Thermometers</a:t>
            </a:r>
          </a:p>
          <a:p>
            <a:r>
              <a:rPr lang="en-US" sz="2800"/>
              <a:t>Receiving and Storing Food – Inventory crew</a:t>
            </a:r>
          </a:p>
          <a:p>
            <a:r>
              <a:rPr lang="en-US" sz="2800"/>
              <a:t>Preparing and Serving Safe Food – Cooks / Servers</a:t>
            </a:r>
          </a:p>
          <a:p>
            <a:r>
              <a:rPr lang="en-US" sz="2800"/>
              <a:t>Clean and Sanitizing</a:t>
            </a:r>
          </a:p>
        </p:txBody>
      </p:sp>
      <p:pic>
        <p:nvPicPr>
          <p:cNvPr id="4101" name="Picture 5" descr="C:\Program Files\Microsoft Office\Clipart\standard\stddir1\BD05114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0" y="3105150"/>
            <a:ext cx="1627188" cy="1752600"/>
          </a:xfrm>
          <a:prstGeom prst="rect">
            <a:avLst/>
          </a:prstGeom>
          <a:noFill/>
        </p:spPr>
      </p:pic>
      <p:pic>
        <p:nvPicPr>
          <p:cNvPr id="4102" name="Picture 6" descr="C:\Program Files\Microsoft Office\Clipart\standard\stddir1\BD05479_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91225" y="3336925"/>
            <a:ext cx="2962275" cy="3425825"/>
          </a:xfrm>
          <a:prstGeom prst="rect">
            <a:avLst/>
          </a:prstGeom>
          <a:noFill/>
        </p:spPr>
      </p:pic>
      <p:pic>
        <p:nvPicPr>
          <p:cNvPr id="4103" name="Picture 7" descr="C:\Program Files\Microsoft Office\Clipart\standard\stddir3\HH01855_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1885950"/>
            <a:ext cx="1247775" cy="1725613"/>
          </a:xfrm>
          <a:prstGeom prst="rect">
            <a:avLst/>
          </a:prstGeom>
          <a:noFill/>
        </p:spPr>
      </p:pic>
      <p:pic>
        <p:nvPicPr>
          <p:cNvPr id="4104" name="Picture 8" descr="C:\Program Files\Microsoft Office\Clipart\standard\stddir3\IN00388_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00800" y="1752600"/>
            <a:ext cx="1812925" cy="1349375"/>
          </a:xfrm>
          <a:prstGeom prst="rect">
            <a:avLst/>
          </a:prstGeom>
          <a:noFill/>
        </p:spPr>
      </p:pic>
      <p:pic>
        <p:nvPicPr>
          <p:cNvPr id="4105" name="Picture 9" descr="C:\Program Files\Microsoft Office\Clipart\standard\stddir3\HH00818_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81200" y="5638800"/>
            <a:ext cx="1876425" cy="7604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11800024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A363-5DB7-4BBE-97DE-C552586FEE1F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615-14CA-4FC8-971B-9031C2F4D1CB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Personal Hygiene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895600"/>
            <a:ext cx="3810000" cy="1981200"/>
          </a:xfrm>
        </p:spPr>
        <p:txBody>
          <a:bodyPr/>
          <a:lstStyle/>
          <a:p>
            <a:r>
              <a:rPr lang="en-US" sz="2800"/>
              <a:t>Are you feeling well?</a:t>
            </a:r>
          </a:p>
          <a:p>
            <a:r>
              <a:rPr lang="en-US" sz="2800"/>
              <a:t>Taking Medicine?</a:t>
            </a:r>
          </a:p>
          <a:p>
            <a:r>
              <a:rPr lang="en-US" sz="2800"/>
              <a:t>Cuts or infection?</a:t>
            </a:r>
          </a:p>
          <a:p>
            <a:pPr>
              <a:buFontTx/>
              <a:buNone/>
            </a:pPr>
            <a:endParaRPr lang="en-US" sz="2800"/>
          </a:p>
        </p:txBody>
      </p:sp>
      <p:pic>
        <p:nvPicPr>
          <p:cNvPr id="5125" name="Picture 5" descr="C:\Program Files\Microsoft Office\Clipart\standard\stddir1\BD06728_.WMF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075238" y="1981200"/>
            <a:ext cx="2955925" cy="4114800"/>
          </a:xfrm>
        </p:spPr>
      </p:pic>
    </p:spTree>
    <p:extLst>
      <p:ext uri="{BB962C8B-B14F-4D97-AF65-F5344CB8AC3E}">
        <p14:creationId xmlns:p14="http://schemas.microsoft.com/office/powerpoint/2010/main" val="2095673417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D998-34AB-4862-8109-83C55668C4CF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5451-883C-4661-9951-F2FAC5702C9D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Personal Grooming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1981200"/>
            <a:ext cx="4495800" cy="4114800"/>
          </a:xfrm>
        </p:spPr>
        <p:txBody>
          <a:bodyPr/>
          <a:lstStyle/>
          <a:p>
            <a:r>
              <a:rPr lang="en-US" sz="2800"/>
              <a:t>Bathe and shower and shampoo hair daily</a:t>
            </a:r>
          </a:p>
          <a:p>
            <a:r>
              <a:rPr lang="en-US" sz="2800"/>
              <a:t>Wear clean clothes – short sleeves recommended</a:t>
            </a:r>
          </a:p>
          <a:p>
            <a:r>
              <a:rPr lang="en-US" sz="2800"/>
              <a:t>Wear an apron – it is not a hand towel!!</a:t>
            </a:r>
          </a:p>
          <a:p>
            <a:r>
              <a:rPr lang="en-US" sz="2800"/>
              <a:t>Leave Jewelry at home</a:t>
            </a:r>
          </a:p>
        </p:txBody>
      </p:sp>
      <p:pic>
        <p:nvPicPr>
          <p:cNvPr id="11272" name="Picture 8" descr="C:\Program Files\Microsoft Office\Clipart\standard\stddir1\BD00045_.WM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81000" y="2211388"/>
            <a:ext cx="3810000" cy="3654425"/>
          </a:xfrm>
        </p:spPr>
      </p:pic>
    </p:spTree>
    <p:extLst>
      <p:ext uri="{BB962C8B-B14F-4D97-AF65-F5344CB8AC3E}">
        <p14:creationId xmlns:p14="http://schemas.microsoft.com/office/powerpoint/2010/main" val="1738224705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25772-E209-4E38-9056-7973F4CBCBD7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E364-0A2A-4D7C-B3BC-E16F60E2AD2B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Food &amp; Tobacco	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267200" cy="4114800"/>
          </a:xfrm>
        </p:spPr>
        <p:txBody>
          <a:bodyPr/>
          <a:lstStyle/>
          <a:p>
            <a:r>
              <a:rPr lang="en-US" sz="2800"/>
              <a:t>No Smoking near food preparation</a:t>
            </a:r>
          </a:p>
          <a:p>
            <a:r>
              <a:rPr lang="en-US" sz="2800"/>
              <a:t>No Smoking in kitchen</a:t>
            </a:r>
          </a:p>
          <a:p>
            <a:r>
              <a:rPr lang="en-US" sz="2800"/>
              <a:t>No Smoking near LP gas tanks</a:t>
            </a:r>
          </a:p>
          <a:p>
            <a:r>
              <a:rPr lang="en-US" sz="2800"/>
              <a:t>No Smoking on serving line</a:t>
            </a:r>
          </a:p>
          <a:p>
            <a:r>
              <a:rPr lang="en-US" sz="2800"/>
              <a:t>NO SMOKING!!</a:t>
            </a:r>
          </a:p>
        </p:txBody>
      </p:sp>
      <p:pic>
        <p:nvPicPr>
          <p:cNvPr id="26629" name="Picture 5" descr="C:\Program Files\Microsoft Office\Clipart\standard\stddir1\BD00023_.WM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5800" y="2301875"/>
            <a:ext cx="3810000" cy="3471863"/>
          </a:xfrm>
        </p:spPr>
      </p:pic>
    </p:spTree>
    <p:extLst>
      <p:ext uri="{BB962C8B-B14F-4D97-AF65-F5344CB8AC3E}">
        <p14:creationId xmlns:p14="http://schemas.microsoft.com/office/powerpoint/2010/main" val="39899237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11BBD-5127-4599-846A-C3350678ABC5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5226-1FAE-4842-AD5C-8346A0C6D16D}" type="slidenum">
              <a:rPr lang="en-US"/>
              <a:pPr/>
              <a:t>7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Hand Washing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2800"/>
              <a:t>Frequent and thorough hand washing is one of the most </a:t>
            </a:r>
            <a:r>
              <a:rPr lang="en-US" b="1">
                <a:solidFill>
                  <a:srgbClr val="FF0000"/>
                </a:solidFill>
              </a:rPr>
              <a:t>IMPORTANT</a:t>
            </a:r>
            <a:endParaRPr lang="en-US" b="1"/>
          </a:p>
          <a:p>
            <a:pPr algn="ctr">
              <a:buFontTx/>
              <a:buNone/>
            </a:pPr>
            <a:r>
              <a:rPr lang="en-US" sz="2800"/>
              <a:t>Ways to prevent the spread of micro-organism and illnesses.</a:t>
            </a:r>
          </a:p>
        </p:txBody>
      </p:sp>
      <p:pic>
        <p:nvPicPr>
          <p:cNvPr id="7173" name="Picture 5" descr="C:\Program Files\Microsoft Office\Clipart\standard\stddir3\IN00388_.wm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5800" y="2620963"/>
            <a:ext cx="3810000" cy="2835275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7172302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D3614-B3C3-43A9-92B8-2AA857A34D7D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EDAD-C9FC-4AD7-8AC0-D3E2E030A815}" type="slidenum">
              <a:rPr lang="en-US"/>
              <a:pPr/>
              <a:t>8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Hand Washing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sz="2800"/>
              <a:t>When you start to work</a:t>
            </a:r>
          </a:p>
          <a:p>
            <a:r>
              <a:rPr lang="en-US" sz="2800"/>
              <a:t>After you use restroom</a:t>
            </a:r>
          </a:p>
          <a:p>
            <a:r>
              <a:rPr lang="en-US" sz="2800"/>
              <a:t>Handling raw food</a:t>
            </a:r>
          </a:p>
          <a:p>
            <a:r>
              <a:rPr lang="en-US" sz="2800"/>
              <a:t>Touching hair, face or body</a:t>
            </a:r>
          </a:p>
          <a:p>
            <a:r>
              <a:rPr lang="en-US" sz="2800"/>
              <a:t>Sneezing, coughing, or blowing nose</a:t>
            </a:r>
          </a:p>
          <a:p>
            <a:r>
              <a:rPr lang="en-US" sz="2800"/>
              <a:t>Smoking, eating or drinking</a:t>
            </a:r>
          </a:p>
          <a:p>
            <a:r>
              <a:rPr lang="en-US" sz="2800"/>
              <a:t>Cleaning or taking out garbage</a:t>
            </a:r>
          </a:p>
          <a:p>
            <a:r>
              <a:rPr lang="en-US" sz="2800"/>
              <a:t>Touching anything that may contaminate hands</a:t>
            </a:r>
          </a:p>
        </p:txBody>
      </p:sp>
    </p:spTree>
    <p:extLst>
      <p:ext uri="{BB962C8B-B14F-4D97-AF65-F5344CB8AC3E}">
        <p14:creationId xmlns:p14="http://schemas.microsoft.com/office/powerpoint/2010/main" val="3185833739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67C75-26CD-4542-BC8D-5A6D0D4CA036}" type="datetime1">
              <a:rPr lang="en-US"/>
              <a:pPr/>
              <a:t>9/3/2014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F35E-7597-4EE2-A12D-2A33A364EEB1}" type="slidenum">
              <a:rPr lang="en-US"/>
              <a:pPr/>
              <a:t>9</a:t>
            </a:fld>
            <a:endParaRPr lang="en-US"/>
          </a:p>
        </p:txBody>
      </p:sp>
      <p:pic>
        <p:nvPicPr>
          <p:cNvPr id="9221" name="Picture 5" descr="C:\Program Files\Microsoft Office\Clipart\standard\stddir1\BD06603_.WM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1981200"/>
            <a:ext cx="3767138" cy="4114800"/>
          </a:xfrm>
        </p:spPr>
      </p:pic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Wash Your Hands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962400" y="1981200"/>
            <a:ext cx="5181600" cy="4724400"/>
          </a:xfrm>
        </p:spPr>
        <p:txBody>
          <a:bodyPr/>
          <a:lstStyle/>
          <a:p>
            <a:r>
              <a:rPr lang="en-US" sz="2400"/>
              <a:t>Use Warm Water</a:t>
            </a:r>
          </a:p>
          <a:p>
            <a:r>
              <a:rPr lang="en-US" sz="2400"/>
              <a:t>Wet Hands and apply antibacterial soap</a:t>
            </a:r>
          </a:p>
          <a:p>
            <a:r>
              <a:rPr lang="en-US" sz="2400"/>
              <a:t>Scrub under nails</a:t>
            </a:r>
          </a:p>
          <a:p>
            <a:r>
              <a:rPr lang="en-US" sz="2400"/>
              <a:t>Rub hands together for at least 20 seconds and rub up to elbow</a:t>
            </a:r>
          </a:p>
          <a:p>
            <a:r>
              <a:rPr lang="en-US" sz="2400"/>
              <a:t>Rinse thoroughly</a:t>
            </a:r>
          </a:p>
          <a:p>
            <a:r>
              <a:rPr lang="en-US" sz="2400"/>
              <a:t>Dry hands with disposable towels or air dryer</a:t>
            </a:r>
          </a:p>
          <a:p>
            <a:r>
              <a:rPr lang="en-US" sz="2400"/>
              <a:t>Turn off water with disposable towel</a:t>
            </a:r>
          </a:p>
        </p:txBody>
      </p:sp>
    </p:spTree>
    <p:extLst>
      <p:ext uri="{BB962C8B-B14F-4D97-AF65-F5344CB8AC3E}">
        <p14:creationId xmlns:p14="http://schemas.microsoft.com/office/powerpoint/2010/main" val="696941953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</TotalTime>
  <Words>747</Words>
  <Application>Microsoft Office PowerPoint</Application>
  <PresentationFormat>On-screen Show (4:3)</PresentationFormat>
  <Paragraphs>182</Paragraphs>
  <Slides>23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Times New Roman</vt:lpstr>
      <vt:lpstr>Default Design</vt:lpstr>
      <vt:lpstr>  Oklahoma Disaster Relief Feeding Unit    Areas of Responsibility</vt:lpstr>
      <vt:lpstr>Feeding Unit Areas of Responsibility</vt:lpstr>
      <vt:lpstr>5 Basic Activities in Safe Food Handling</vt:lpstr>
      <vt:lpstr>Personal Hygiene</vt:lpstr>
      <vt:lpstr>Personal Grooming</vt:lpstr>
      <vt:lpstr>Food &amp; Tobacco </vt:lpstr>
      <vt:lpstr>Hand Washing</vt:lpstr>
      <vt:lpstr>Hand Washing</vt:lpstr>
      <vt:lpstr>How to Wash Your Hands</vt:lpstr>
      <vt:lpstr> Hand Washing Stations</vt:lpstr>
      <vt:lpstr>Wearing Gloves</vt:lpstr>
      <vt:lpstr>PowerPoint Presentation</vt:lpstr>
      <vt:lpstr>Thermometers</vt:lpstr>
      <vt:lpstr>DANGER ZONE!!</vt:lpstr>
      <vt:lpstr>Cambros</vt:lpstr>
      <vt:lpstr>Areas of Responsibility  Cook</vt:lpstr>
      <vt:lpstr>Remember!</vt:lpstr>
      <vt:lpstr>Areas of Responsibility  Line Serving/ERV Service</vt:lpstr>
      <vt:lpstr>Areas of Responsibility  Sanitation</vt:lpstr>
      <vt:lpstr>Cleaning &amp; Sanitizing</vt:lpstr>
      <vt:lpstr>Areas of Responsibility  Stock and Warehouse</vt:lpstr>
      <vt:lpstr>Areas of Responsibility  Maintenance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 Food Handling Procedures</dc:title>
  <dc:creator>Dr. Joel W. Phillips</dc:creator>
  <cp:lastModifiedBy>VanZandt, Marianne</cp:lastModifiedBy>
  <cp:revision>21</cp:revision>
  <dcterms:created xsi:type="dcterms:W3CDTF">2002-09-09T18:57:19Z</dcterms:created>
  <dcterms:modified xsi:type="dcterms:W3CDTF">2014-09-03T19:29:39Z</dcterms:modified>
</cp:coreProperties>
</file>